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6" r:id="rId2"/>
    <p:sldId id="343" r:id="rId3"/>
    <p:sldId id="276" r:id="rId4"/>
    <p:sldId id="338" r:id="rId5"/>
    <p:sldId id="344" r:id="rId6"/>
    <p:sldId id="345" r:id="rId7"/>
    <p:sldId id="266" r:id="rId8"/>
    <p:sldId id="346" r:id="rId9"/>
    <p:sldId id="33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10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9.png"/><Relationship Id="rId3" Type="http://schemas.openxmlformats.org/officeDocument/2006/relationships/image" Target="../media/image21.png"/><Relationship Id="rId7" Type="http://schemas.openxmlformats.org/officeDocument/2006/relationships/image" Target="../media/image60.png"/><Relationship Id="rId12" Type="http://schemas.openxmlformats.org/officeDocument/2006/relationships/image" Target="../media/image1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100.png"/><Relationship Id="rId5" Type="http://schemas.openxmlformats.org/officeDocument/2006/relationships/image" Target="../media/image40.png"/><Relationship Id="rId10" Type="http://schemas.openxmlformats.org/officeDocument/2006/relationships/image" Target="../media/image18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3.2c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Complex Solutions and Zeros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734669-5BBE-4074-BF00-0DD971354C9E}"/>
              </a:ext>
            </a:extLst>
          </p:cNvPr>
          <p:cNvSpPr/>
          <p:nvPr/>
        </p:nvSpPr>
        <p:spPr>
          <a:xfrm>
            <a:off x="2574757" y="4259178"/>
            <a:ext cx="5866598" cy="2598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7831FD-C949-4AD4-AF97-A973E82E1EA0}"/>
              </a:ext>
            </a:extLst>
          </p:cNvPr>
          <p:cNvSpPr/>
          <p:nvPr/>
        </p:nvSpPr>
        <p:spPr>
          <a:xfrm>
            <a:off x="3011103" y="4523873"/>
            <a:ext cx="4496602" cy="2598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307431" y="637674"/>
            <a:ext cx="95771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Where are we?  What are we doing?  Where are we going?</a:t>
            </a:r>
          </a:p>
          <a:p>
            <a:pPr>
              <a:lnSpc>
                <a:spcPct val="250000"/>
              </a:lnSpc>
            </a:pPr>
            <a:r>
              <a:rPr lang="en-US" dirty="0"/>
              <a:t>Learning how to “</a:t>
            </a:r>
            <a:r>
              <a:rPr lang="en-US" b="1" i="1" dirty="0"/>
              <a:t>solve</a:t>
            </a:r>
            <a:r>
              <a:rPr lang="en-US" b="1" dirty="0"/>
              <a:t>”</a:t>
            </a:r>
            <a:r>
              <a:rPr lang="en-US" dirty="0"/>
              <a:t> quadratic functions/equations</a:t>
            </a:r>
          </a:p>
          <a:p>
            <a:pPr lvl="1">
              <a:lnSpc>
                <a:spcPct val="250000"/>
              </a:lnSpc>
            </a:pPr>
            <a:r>
              <a:rPr lang="en-US" dirty="0"/>
              <a:t>… find the “</a:t>
            </a:r>
            <a:r>
              <a:rPr lang="en-US" b="1" i="1" dirty="0"/>
              <a:t>roots</a:t>
            </a:r>
            <a:r>
              <a:rPr lang="en-US" dirty="0"/>
              <a:t>” of the function/equation … which are the same as the </a:t>
            </a:r>
            <a:r>
              <a:rPr lang="en-US" i="1" dirty="0"/>
              <a:t>x-</a:t>
            </a:r>
            <a:r>
              <a:rPr lang="en-US" dirty="0"/>
              <a:t>intercepts.</a:t>
            </a: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r>
              <a:rPr lang="en-US" dirty="0"/>
              <a:t>Solve by </a:t>
            </a:r>
            <a:r>
              <a:rPr lang="en-US" b="1" i="1" dirty="0"/>
              <a:t>graphing</a:t>
            </a:r>
            <a:r>
              <a:rPr lang="en-US" dirty="0"/>
              <a:t> the equation on your graphing calculator (yesterday) 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Solve </a:t>
            </a:r>
            <a:r>
              <a:rPr lang="en-US" b="1" i="1" dirty="0"/>
              <a:t>Algebraically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using square roots (L3.1 yesterday)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dirty="0"/>
              <a:t>by factoring / “finding the zeros” of the function (L3.1 today)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b="1" dirty="0"/>
              <a:t>when the quadratic has </a:t>
            </a:r>
            <a:r>
              <a:rPr lang="en-US" b="1" i="1" dirty="0"/>
              <a:t>COMPLEX SOLUTIONS</a:t>
            </a:r>
            <a:endParaRPr lang="en-US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completing the square (L3.3)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using the quadratic function (L3.4)</a:t>
            </a:r>
          </a:p>
        </p:txBody>
      </p:sp>
    </p:spTree>
    <p:extLst>
      <p:ext uri="{BB962C8B-B14F-4D97-AF65-F5344CB8AC3E}">
        <p14:creationId xmlns:p14="http://schemas.microsoft.com/office/powerpoint/2010/main" val="404195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Solve quadratic functions with complex solutions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A550E0-76A2-4D25-A07A-9844D387CC37}"/>
                  </a:ext>
                </a:extLst>
              </p:cNvPr>
              <p:cNvSpPr txBox="1"/>
              <p:nvPr/>
            </p:nvSpPr>
            <p:spPr>
              <a:xfrm>
                <a:off x="681789" y="579120"/>
                <a:ext cx="11510211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So far…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We’ve said when asked to solve something like the following the answer is </a:t>
                </a:r>
                <a:r>
                  <a:rPr lang="en-US" b="1" i="1" dirty="0"/>
                  <a:t>no solution</a:t>
                </a:r>
                <a:r>
                  <a:rPr lang="en-US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Actually the correct answer is: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No solution </a:t>
                </a:r>
                <a:r>
                  <a:rPr lang="en-US" b="1" i="1" dirty="0"/>
                  <a:t>IN THE REAL NUMBER SYSTEM</a:t>
                </a: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But what if we considered the </a:t>
                </a:r>
                <a:r>
                  <a:rPr lang="en-US" b="1" i="1" dirty="0"/>
                  <a:t>complex number system</a:t>
                </a:r>
                <a:r>
                  <a:rPr lang="en-US" dirty="0"/>
                  <a:t>?  Would we be able to get an answer then?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A550E0-76A2-4D25-A07A-9844D387C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89" y="579120"/>
                <a:ext cx="11510211" cy="3416320"/>
              </a:xfrm>
              <a:prstGeom prst="rect">
                <a:avLst/>
              </a:prstGeom>
              <a:blipFill>
                <a:blip r:embed="rId2"/>
                <a:stretch>
                  <a:fillRect l="-477" t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75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30219" y="100555"/>
                <a:ext cx="586407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(a)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 and (b) 2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 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47.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219" y="100555"/>
                <a:ext cx="5864075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04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6486973" y="1118486"/>
            <a:ext cx="28025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original equation.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486973" y="1587841"/>
            <a:ext cx="3172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4 from each side.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486973" y="2057196"/>
            <a:ext cx="3615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square root of each side.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486973" y="2526550"/>
            <a:ext cx="2241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in terms of </a:t>
            </a:r>
            <a:r>
              <a:rPr lang="en-US" sz="2000" i="1" dirty="0" err="1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3974457" y="2588372"/>
                <a:ext cx="10134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457" y="2588372"/>
                <a:ext cx="1013419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6627" t="-9231" r="-4819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3130219" y="1134858"/>
                <a:ext cx="16914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a. 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219" y="1134858"/>
                <a:ext cx="1691489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359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3883441" y="1587841"/>
                <a:ext cx="1075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441" y="1587841"/>
                <a:ext cx="1075936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5650" t="-6061" r="-5085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3978037" y="2080314"/>
                <a:ext cx="1342162" cy="435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nn-NO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nn-NO" sz="200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037" y="2080314"/>
                <a:ext cx="1342162" cy="435440"/>
              </a:xfrm>
              <a:prstGeom prst="rect">
                <a:avLst/>
              </a:prstGeom>
              <a:blipFill rotWithShape="1">
                <a:blip r:embed="rId6"/>
                <a:stretch>
                  <a:fillRect l="-5000" b="-23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Isosceles Triangle 112"/>
          <p:cNvSpPr/>
          <p:nvPr/>
        </p:nvSpPr>
        <p:spPr>
          <a:xfrm rot="5400000">
            <a:off x="3433456" y="3080670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1C25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3920359" y="3017775"/>
                <a:ext cx="34547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solutions are 2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359" y="3017775"/>
                <a:ext cx="3454791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1764" t="-6061" r="-882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/>
          <p:cNvSpPr/>
          <p:nvPr/>
        </p:nvSpPr>
        <p:spPr>
          <a:xfrm>
            <a:off x="6486973" y="3556395"/>
            <a:ext cx="28025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original equation.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6486973" y="4037304"/>
            <a:ext cx="2501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11 to each side.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486973" y="4479600"/>
            <a:ext cx="26933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each side by 2.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486973" y="4948575"/>
            <a:ext cx="3615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square root of each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219431" y="4948575"/>
                <a:ext cx="1515287" cy="434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nn-NO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nn-NO" sz="200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18</m:t>
                        </m:r>
                      </m:e>
                    </m:rad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431" y="4948575"/>
                <a:ext cx="1515287" cy="434286"/>
              </a:xfrm>
              <a:prstGeom prst="rect">
                <a:avLst/>
              </a:prstGeom>
              <a:blipFill rotWithShape="1">
                <a:blip r:embed="rId8"/>
                <a:stretch>
                  <a:fillRect l="-4016"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3130219" y="3572767"/>
                <a:ext cx="22783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 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nn-NO" sz="2000" dirty="0">
                    <a:latin typeface="Cambria Math"/>
                    <a:ea typeface="Cambria Math"/>
                    <a:cs typeface="Arial" panose="020B0604020202020204" pitchFamily="34" charset="0"/>
                  </a:rPr>
                  <a:t>− 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47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219" y="3572767"/>
                <a:ext cx="2278381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674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3971983" y="4037304"/>
                <a:ext cx="136127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36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83" y="4037304"/>
                <a:ext cx="1361270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4933" t="-6061" r="-3587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4111683" y="4479600"/>
                <a:ext cx="12186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i="0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8</m:t>
                    </m:r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83" y="4479600"/>
                <a:ext cx="1218603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5000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215741" y="5411959"/>
                <a:ext cx="1324530" cy="434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>
                      <m:rPr>
                        <m:nor/>
                      </m:rPr>
                      <a:rPr lang="en-US" sz="2000" b="0" i="1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i</m:t>
                    </m:r>
                    <m:rad>
                      <m:radPr>
                        <m:degHide m:val="on"/>
                        <m:ctrlPr>
                          <a:rPr lang="nn-NO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18</m:t>
                        </m:r>
                      </m:e>
                    </m:rad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741" y="5411959"/>
                <a:ext cx="1324530" cy="434286"/>
              </a:xfrm>
              <a:prstGeom prst="rect">
                <a:avLst/>
              </a:prstGeom>
              <a:blipFill rotWithShape="1">
                <a:blip r:embed="rId12"/>
                <a:stretch>
                  <a:fillRect l="-5069"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4205252" y="5889526"/>
                <a:ext cx="1324530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>
                      <m:rPr>
                        <m:nor/>
                      </m:rPr>
                      <a:rPr lang="en-US" sz="2000" b="0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b="0" i="1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i</m:t>
                    </m:r>
                    <m:rad>
                      <m:radPr>
                        <m:degHide m:val="on"/>
                        <m:ctrlPr>
                          <a:rPr lang="nn-NO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252" y="5889526"/>
                <a:ext cx="1324530" cy="435825"/>
              </a:xfrm>
              <a:prstGeom prst="rect">
                <a:avLst/>
              </a:prstGeom>
              <a:blipFill rotWithShape="1">
                <a:blip r:embed="rId13"/>
                <a:stretch>
                  <a:fillRect l="-506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Rectangle 126"/>
          <p:cNvSpPr/>
          <p:nvPr/>
        </p:nvSpPr>
        <p:spPr>
          <a:xfrm>
            <a:off x="6486973" y="5411959"/>
            <a:ext cx="2241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in terms of </a:t>
            </a:r>
            <a:r>
              <a:rPr lang="en-US" sz="2000" i="1" dirty="0" err="1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486973" y="5889526"/>
            <a:ext cx="1981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radical.</a:t>
            </a:r>
          </a:p>
        </p:txBody>
      </p:sp>
      <p:sp>
        <p:nvSpPr>
          <p:cNvPr id="130" name="Isosceles Triangle 129"/>
          <p:cNvSpPr/>
          <p:nvPr/>
        </p:nvSpPr>
        <p:spPr>
          <a:xfrm rot="5400000">
            <a:off x="3433456" y="6369133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1C25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3920359" y="6288381"/>
                <a:ext cx="4203651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solutions are 3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359" y="6288381"/>
                <a:ext cx="4203651" cy="435825"/>
              </a:xfrm>
              <a:prstGeom prst="rect">
                <a:avLst/>
              </a:prstGeom>
              <a:blipFill rotWithShape="1">
                <a:blip r:embed="rId14"/>
                <a:stretch>
                  <a:fillRect l="-1449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2" name="Picture 8" descr="D:\Rakesh\batch04\03\Arrow\hsnb_alg2_pe_0101_img-2.png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69"/>
          <a:stretch/>
        </p:blipFill>
        <p:spPr bwMode="auto">
          <a:xfrm>
            <a:off x="106549" y="2110179"/>
            <a:ext cx="3015024" cy="134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53213" y="2110179"/>
                <a:ext cx="266340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Notice that you can use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solutions in Example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6(a) to factor 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1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4 as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)(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13" y="2110179"/>
                <a:ext cx="2663408" cy="1077218"/>
              </a:xfrm>
              <a:prstGeom prst="rect">
                <a:avLst/>
              </a:prstGeom>
              <a:blipFill rotWithShape="1">
                <a:blip r:embed="rId16"/>
                <a:stretch>
                  <a:fillRect l="-1376" t="-1695" b="-6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" y="1395818"/>
            <a:ext cx="21526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30219" y="617706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E1C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3" grpId="0"/>
      <p:bldP spid="97" grpId="0"/>
      <p:bldP spid="98" grpId="0"/>
      <p:bldP spid="107" grpId="0"/>
      <p:bldP spid="78" grpId="0"/>
      <p:bldP spid="110" grpId="0"/>
      <p:bldP spid="111" grpId="0"/>
      <p:bldP spid="113" grpId="0" animBg="1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30" grpId="0" animBg="1"/>
      <p:bldP spid="131" grpId="0"/>
      <p:bldP spid="5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522290-F1AA-4E7B-8A35-91D24038BC34}"/>
              </a:ext>
            </a:extLst>
          </p:cNvPr>
          <p:cNvSpPr txBox="1"/>
          <p:nvPr/>
        </p:nvSpPr>
        <p:spPr>
          <a:xfrm>
            <a:off x="880712" y="678581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on #49-50 page 109 in your text.</a:t>
            </a:r>
          </a:p>
          <a:p>
            <a:endParaRPr lang="en-US" dirty="0"/>
          </a:p>
          <a:p>
            <a:r>
              <a:rPr lang="en-US" dirty="0"/>
              <a:t>You have 10 minutes.</a:t>
            </a:r>
          </a:p>
        </p:txBody>
      </p:sp>
    </p:spTree>
    <p:extLst>
      <p:ext uri="{BB962C8B-B14F-4D97-AF65-F5344CB8AC3E}">
        <p14:creationId xmlns:p14="http://schemas.microsoft.com/office/powerpoint/2010/main" val="79304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\\10.66.3.82\art\ART_WORK_IN_PROCESS\46_Larson Text\Larson Powerpoint project\1_Source Files\Batch 4\Algebra_2\Algebra_2\PNGs\Algebra2_PNGs\Ch 03\INTERPRETING-EXPRESSIONS-Arr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34" y="263879"/>
            <a:ext cx="3749040" cy="482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62895" y="216582"/>
                <a:ext cx="586407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zeros of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895" y="216582"/>
                <a:ext cx="5864075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143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7609870" y="1313343"/>
            <a:ext cx="23455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000" i="1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equal to 0.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609870" y="1786376"/>
            <a:ext cx="3315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20 from each side.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609870" y="2259409"/>
            <a:ext cx="26933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each side by 4.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09870" y="2732442"/>
            <a:ext cx="3615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square root of each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5510849" y="2708061"/>
                <a:ext cx="1316514" cy="432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nn-NO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849" y="2708061"/>
                <a:ext cx="1316514" cy="432619"/>
              </a:xfrm>
              <a:prstGeom prst="rect">
                <a:avLst/>
              </a:prstGeom>
              <a:blipFill rotWithShape="1">
                <a:blip r:embed="rId4"/>
                <a:stretch>
                  <a:fillRect l="-4630"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4651117" y="1313343"/>
                <a:ext cx="16450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117" y="1313343"/>
                <a:ext cx="164500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4074" t="-6061" r="-259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5263841" y="1786376"/>
                <a:ext cx="136127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841" y="1786376"/>
                <a:ext cx="136127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4464" t="-6061" r="-357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5403541" y="2243155"/>
                <a:ext cx="1075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541" y="2243155"/>
                <a:ext cx="1075936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565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Isosceles Triangle 129"/>
          <p:cNvSpPr/>
          <p:nvPr/>
        </p:nvSpPr>
        <p:spPr>
          <a:xfrm rot="5400000">
            <a:off x="4226590" y="3875106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1C25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4713494" y="3794354"/>
                <a:ext cx="4254946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So, the zeros of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are </a:t>
                </a:r>
                <a:r>
                  <a:rPr lang="en-US" sz="20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494" y="3794354"/>
                <a:ext cx="4254946" cy="435825"/>
              </a:xfrm>
              <a:prstGeom prst="rect">
                <a:avLst/>
              </a:prstGeom>
              <a:blipFill rotWithShape="1">
                <a:blip r:embed="rId8"/>
                <a:stretch>
                  <a:fillRect l="-1433" r="-716" b="-23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5497169" y="3205474"/>
                <a:ext cx="1181862" cy="432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>
                      <m:rPr>
                        <m:nor/>
                      </m:rPr>
                      <a:rPr lang="en-US" sz="2000" b="0" i="1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i</m:t>
                    </m:r>
                    <m:rad>
                      <m:radPr>
                        <m:degHide m:val="on"/>
                        <m:ctrlPr>
                          <a:rPr lang="nn-NO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169" y="3205474"/>
                <a:ext cx="1181862" cy="432619"/>
              </a:xfrm>
              <a:prstGeom prst="rect">
                <a:avLst/>
              </a:prstGeom>
              <a:blipFill rotWithShape="1">
                <a:blip r:embed="rId9"/>
                <a:stretch>
                  <a:fillRect l="-5670"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/>
          <p:cNvSpPr/>
          <p:nvPr/>
        </p:nvSpPr>
        <p:spPr>
          <a:xfrm>
            <a:off x="7609870" y="3205474"/>
            <a:ext cx="2241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in terms of </a:t>
            </a:r>
            <a:r>
              <a:rPr lang="en-US" sz="2000" i="1" dirty="0" err="1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41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72" y="4596961"/>
            <a:ext cx="7997630" cy="19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4492823" y="5092088"/>
                <a:ext cx="6712908" cy="432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 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nn-NO" sz="2000" i="1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n-NO" sz="2000" i="1" smtClean="0">
                            <a:solidFill>
                              <a:srgbClr val="EE1C25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E1C25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 (</a:t>
                </a:r>
                <a:r>
                  <a:rPr lang="nn-NO" sz="2000" i="1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n-NO" sz="2000" i="1">
                            <a:solidFill>
                              <a:srgbClr val="EE1C25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E1C25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•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nn-NO" sz="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n-NO" sz="2000" baseline="38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4(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823" y="5092088"/>
                <a:ext cx="6712908" cy="432619"/>
              </a:xfrm>
              <a:prstGeom prst="rect">
                <a:avLst/>
              </a:prstGeom>
              <a:blipFill rotWithShape="1">
                <a:blip r:embed="rId11"/>
                <a:stretch>
                  <a:fillRect l="-908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4482335" y="5663588"/>
                <a:ext cx="6723396" cy="432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nn-NO" sz="2000" i="1" smtClean="0">
                        <a:solidFill>
                          <a:srgbClr val="EE1C25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i="1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n-NO" sz="2000" i="1" smtClean="0">
                            <a:solidFill>
                              <a:srgbClr val="EE1C25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E1C25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 (</a:t>
                </a:r>
                <a14:m>
                  <m:oMath xmlns:m="http://schemas.openxmlformats.org/officeDocument/2006/math">
                    <m:r>
                      <a:rPr lang="nn-NO" sz="2000" i="1">
                        <a:solidFill>
                          <a:srgbClr val="EE1C25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i="1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n-NO" sz="2000" i="1">
                            <a:solidFill>
                              <a:srgbClr val="EE1C25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E1C25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•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nn-NO" sz="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n-NO" sz="2000" baseline="38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4(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335" y="5663588"/>
                <a:ext cx="6723396" cy="432619"/>
              </a:xfrm>
              <a:prstGeom prst="rect">
                <a:avLst/>
              </a:prstGeom>
              <a:blipFill rotWithShape="1">
                <a:blip r:embed="rId12"/>
                <a:stretch>
                  <a:fillRect l="-907" r="-363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5" name="Rectangle 1034"/>
          <p:cNvSpPr/>
          <p:nvPr/>
        </p:nvSpPr>
        <p:spPr>
          <a:xfrm>
            <a:off x="4334780" y="4645525"/>
            <a:ext cx="955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p:pic>
        <p:nvPicPr>
          <p:cNvPr id="1037" name="Picture 10" descr="\\10.66.3.82\art\ART_WORK_IN_PROCESS\46_Larson Text\Larson Powerpoint project\1_Source Files\Batch 4\Algebra_2\Algebra_2\PNGs\Algebra2_PNGs\Ch 03\FINDING-AN-ENTRY-POINT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57" y="546741"/>
            <a:ext cx="2027076" cy="55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1" descr="\\10.66.3.82\art\ART_WORK_IN_PROCESS\46_Larson Text\Larson Powerpoint project\1_Source Files\Batch 4\Algebra_2\Algebra_2\PNGs\Algebra2_PNGs\Ch 03\HSAlg2_t_0302_015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62" y="2578700"/>
            <a:ext cx="2448186" cy="246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8898" y="1192106"/>
            <a:ext cx="31956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graph of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does not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intersect 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-axis, which means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has no real zeros. So,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must have complex zeros, which you can find algebraically.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657174" y="4883152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021294" y="5446883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2895" y="764962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E1C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3" grpId="0"/>
      <p:bldP spid="97" grpId="0"/>
      <p:bldP spid="98" grpId="0"/>
      <p:bldP spid="107" grpId="0"/>
      <p:bldP spid="78" grpId="0"/>
      <p:bldP spid="110" grpId="0"/>
      <p:bldP spid="111" grpId="0"/>
      <p:bldP spid="130" grpId="0" animBg="1"/>
      <p:bldP spid="131" grpId="0"/>
      <p:bldP spid="137" grpId="0"/>
      <p:bldP spid="138" grpId="0"/>
      <p:bldP spid="115" grpId="0"/>
      <p:bldP spid="145" grpId="0"/>
      <p:bldP spid="1035" grpId="0"/>
      <p:bldP spid="2" grpId="0"/>
      <p:bldP spid="34" grpId="0"/>
      <p:bldP spid="3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522290-F1AA-4E7B-8A35-91D24038BC34}"/>
              </a:ext>
            </a:extLst>
          </p:cNvPr>
          <p:cNvSpPr txBox="1"/>
          <p:nvPr/>
        </p:nvSpPr>
        <p:spPr>
          <a:xfrm>
            <a:off x="880712" y="678581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on #55-62 page 109 in your text.</a:t>
            </a:r>
          </a:p>
          <a:p>
            <a:endParaRPr lang="en-US" dirty="0"/>
          </a:p>
          <a:p>
            <a:r>
              <a:rPr lang="en-US" dirty="0"/>
              <a:t>You have 10 minutes.</a:t>
            </a:r>
          </a:p>
        </p:txBody>
      </p:sp>
    </p:spTree>
    <p:extLst>
      <p:ext uri="{BB962C8B-B14F-4D97-AF65-F5344CB8AC3E}">
        <p14:creationId xmlns:p14="http://schemas.microsoft.com/office/powerpoint/2010/main" val="362619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109, # 49-61, 63-65, 67-68, 71-74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576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154</cp:revision>
  <dcterms:created xsi:type="dcterms:W3CDTF">2018-01-02T19:57:38Z</dcterms:created>
  <dcterms:modified xsi:type="dcterms:W3CDTF">2019-11-05T18:23:28Z</dcterms:modified>
</cp:coreProperties>
</file>